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7" r:id="rId4"/>
    <p:sldId id="275" r:id="rId5"/>
    <p:sldId id="257" r:id="rId6"/>
    <p:sldId id="258" r:id="rId7"/>
    <p:sldId id="260" r:id="rId8"/>
    <p:sldId id="259" r:id="rId9"/>
    <p:sldId id="299" r:id="rId10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4058"/>
    <a:srgbClr val="E75D53"/>
    <a:srgbClr val="3A405A"/>
    <a:srgbClr val="DDE0EB"/>
    <a:srgbClr val="A0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F1DF1E-C916-3BF9-952F-6040F812212F}">
  <a:tblStyle styleId="{17F1DF1E-C916-3BF9-952F-6040F812212F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BC5B0362-9A80-93B8-C2B6-4C119B781C88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E705DC6-BE17-4464-ABE4-6C961E1F2C3E}" type="datetimeFigureOut">
              <a:rPr lang="ru-RU"/>
              <a:t>23.11.2021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7829402-A30E-448C-A546-AB88080CB8D6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/>
          <p:nvPr/>
        </p:nvGrpSpPr>
        <p:grpSpPr bwMode="auto">
          <a:xfrm>
            <a:off x="212853" y="0"/>
            <a:ext cx="11753723" cy="2098875"/>
            <a:chOff x="0" y="0"/>
            <a:chExt cx="11753723" cy="2098875"/>
          </a:xfrm>
        </p:grpSpPr>
        <p:sp>
          <p:nvSpPr>
            <p:cNvPr id="5" name="TextBox 15"/>
            <p:cNvSpPr txBox="1"/>
            <p:nvPr/>
          </p:nvSpPr>
          <p:spPr bwMode="auto">
            <a:xfrm>
              <a:off x="3574982" y="211548"/>
              <a:ext cx="8178741" cy="11826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600" b="1" i="0" u="none" strike="noStrike" cap="none" spc="0">
                  <a:ln>
                    <a:noFill/>
                  </a:ln>
                  <a:solidFill>
                    <a:srgbClr val="3A4058"/>
                  </a:solidFill>
                  <a:latin typeface="Circe"/>
                  <a:ea typeface="+mn-ea"/>
                  <a:cs typeface="+mn-cs"/>
                </a:rPr>
                <a:t>Областное государственное бюджетное учреждение</a:t>
              </a:r>
              <a:endParaRPr/>
            </a:p>
            <a:p>
              <a:pPr marL="0" marR="0" lvl="0" indent="0" algn="ctr" defTabSz="9144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600" b="1" i="0" u="none" strike="noStrike" cap="none" spc="0">
                  <a:ln>
                    <a:noFill/>
                  </a:ln>
                  <a:solidFill>
                    <a:srgbClr val="3A4058"/>
                  </a:solidFill>
                  <a:latin typeface="Circe"/>
                  <a:ea typeface="+mn-ea"/>
                  <a:cs typeface="+mn-cs"/>
                </a:rPr>
                <a:t>«Челябинский центр оценки профессионального мастерства и квалификаций педагогов»</a:t>
              </a:r>
              <a:endParaRPr/>
            </a:p>
          </p:txBody>
        </p:sp>
        <p:grpSp>
          <p:nvGrpSpPr>
            <p:cNvPr id="6" name="Группа 1"/>
            <p:cNvGrpSpPr/>
            <p:nvPr/>
          </p:nvGrpSpPr>
          <p:grpSpPr bwMode="auto">
            <a:xfrm>
              <a:off x="0" y="0"/>
              <a:ext cx="3325079" cy="2098875"/>
              <a:chOff x="0" y="0"/>
              <a:chExt cx="3325079" cy="2098875"/>
            </a:xfrm>
          </p:grpSpPr>
          <p:sp>
            <p:nvSpPr>
              <p:cNvPr id="7" name="Прямоугольник 9"/>
              <p:cNvSpPr/>
              <p:nvPr/>
            </p:nvSpPr>
            <p:spPr bwMode="auto">
              <a:xfrm>
                <a:off x="0" y="0"/>
                <a:ext cx="3325080" cy="2098876"/>
              </a:xfrm>
              <a:prstGeom prst="rect">
                <a:avLst/>
              </a:prstGeom>
              <a:solidFill>
                <a:srgbClr val="3A405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ru-RU" sz="1800" b="0" i="0" u="none" strike="noStrike" cap="none" spc="0">
                  <a:ln>
                    <a:noFill/>
                  </a:ln>
                  <a:solidFill>
                    <a:prstClr val="white"/>
                  </a:solidFill>
                  <a:latin typeface="Circe"/>
                  <a:ea typeface="+mn-ea"/>
                  <a:cs typeface="+mn-cs"/>
                </a:endParaRPr>
              </a:p>
            </p:txBody>
          </p:sp>
          <p:pic>
            <p:nvPicPr>
              <p:cNvPr id="8" name="Рисунок 8"/>
              <p:cNvPicPr>
                <a:picLocks noChangeAspect="1"/>
              </p:cNvPicPr>
              <p:nvPr/>
            </p:nvPicPr>
            <p:blipFill>
              <a:blip r:embed="rId2"/>
              <a:srcRect l="14360" t="14908" r="11918" b="17825"/>
              <a:stretch/>
            </p:blipFill>
            <p:spPr bwMode="auto">
              <a:xfrm>
                <a:off x="128420" y="262037"/>
                <a:ext cx="3068238" cy="1574800"/>
              </a:xfrm>
              <a:prstGeom prst="rect">
                <a:avLst/>
              </a:prstGeom>
            </p:spPr>
          </p:pic>
        </p:grpSp>
      </p:grpSp>
      <p:sp>
        <p:nvSpPr>
          <p:cNvPr id="9" name="TextBox 5"/>
          <p:cNvSpPr txBox="1"/>
          <p:nvPr/>
        </p:nvSpPr>
        <p:spPr bwMode="auto">
          <a:xfrm>
            <a:off x="1031704" y="2736503"/>
            <a:ext cx="101285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i="0" u="none" strike="noStrike" cap="none" spc="0" dirty="0">
                <a:ln>
                  <a:noFill/>
                </a:ln>
                <a:solidFill>
                  <a:srgbClr val="E55E54"/>
                </a:solidFill>
                <a:latin typeface="Circe"/>
                <a:ea typeface="Circe"/>
                <a:cs typeface="Circe"/>
              </a:rPr>
              <a:t>Инструменты </a:t>
            </a:r>
            <a:r>
              <a:rPr lang="ru-RU" sz="2800" b="1" dirty="0">
                <a:solidFill>
                  <a:srgbClr val="E55E54"/>
                </a:solidFill>
                <a:latin typeface="Circe"/>
                <a:ea typeface="Circe"/>
                <a:cs typeface="Circe"/>
              </a:rPr>
              <a:t>выявления профессиональных дефицитов </a:t>
            </a:r>
            <a:r>
              <a:rPr lang="ru-RU" sz="2800" b="1" i="0" u="none" strike="noStrike" cap="none" spc="0" dirty="0">
                <a:ln>
                  <a:noFill/>
                </a:ln>
                <a:solidFill>
                  <a:srgbClr val="E55E54"/>
                </a:solidFill>
                <a:latin typeface="Circe"/>
                <a:ea typeface="Circe"/>
                <a:cs typeface="Circe"/>
              </a:rPr>
              <a:t>педагогических работников для оказания адресной помощи в формировании индивидуальных образовательных маршрутов</a:t>
            </a:r>
            <a:endParaRPr lang="ru-RU" sz="2800" b="1" i="0" u="none" strike="noStrike" cap="none" spc="0" dirty="0">
              <a:solidFill>
                <a:srgbClr val="E55E54"/>
              </a:solidFill>
              <a:latin typeface="Circe"/>
              <a:ea typeface="Circe"/>
              <a:cs typeface="Circe"/>
            </a:endParaRPr>
          </a:p>
        </p:txBody>
      </p:sp>
      <p:sp>
        <p:nvSpPr>
          <p:cNvPr id="10" name="TextBox 3"/>
          <p:cNvSpPr txBox="1"/>
          <p:nvPr/>
        </p:nvSpPr>
        <p:spPr bwMode="auto">
          <a:xfrm>
            <a:off x="1031956" y="6218148"/>
            <a:ext cx="10128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3C4058"/>
                </a:solidFill>
                <a:latin typeface="Circe"/>
              </a:rPr>
              <a:t>Городской педагогический совет Челябинского городского округа</a:t>
            </a:r>
            <a:endParaRPr sz="1400" b="1" dirty="0">
              <a:solidFill>
                <a:srgbClr val="3C4058"/>
              </a:solidFill>
              <a:latin typeface="Circe"/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3C4058"/>
                </a:solidFill>
                <a:latin typeface="Circe"/>
              </a:rPr>
              <a:t>23 ноября 2021 года</a:t>
            </a:r>
            <a:endParaRPr sz="1400" b="1" dirty="0">
              <a:solidFill>
                <a:srgbClr val="3C4058"/>
              </a:solidFill>
              <a:latin typeface="Circe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43FD336-2771-4DAB-B0E5-D8B4A23EB115}"/>
              </a:ext>
            </a:extLst>
          </p:cNvPr>
          <p:cNvSpPr txBox="1"/>
          <p:nvPr/>
        </p:nvSpPr>
        <p:spPr bwMode="auto">
          <a:xfrm>
            <a:off x="4511823" y="4581128"/>
            <a:ext cx="74673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 cap="none" spc="0" dirty="0">
                <a:ln>
                  <a:noFill/>
                </a:ln>
                <a:solidFill>
                  <a:srgbClr val="393F57"/>
                </a:solidFill>
                <a:latin typeface="Circe"/>
                <a:ea typeface="Verdana"/>
                <a:cs typeface="+mn-cs"/>
              </a:rPr>
              <a:t>Школьникова Марина Юрьевна</a:t>
            </a:r>
            <a:r>
              <a:rPr lang="ru-RU" sz="2000" i="0" u="none" strike="noStrike" cap="none" spc="0" dirty="0">
                <a:ln>
                  <a:noFill/>
                </a:ln>
                <a:solidFill>
                  <a:srgbClr val="393F57"/>
                </a:solidFill>
                <a:latin typeface="Circe"/>
                <a:ea typeface="Verdana"/>
                <a:cs typeface="+mn-cs"/>
              </a:rPr>
              <a:t>,</a:t>
            </a:r>
            <a:endParaRPr dirty="0"/>
          </a:p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i="0" u="none" strike="noStrike" cap="none" spc="0" dirty="0">
                <a:ln>
                  <a:noFill/>
                </a:ln>
                <a:solidFill>
                  <a:srgbClr val="393F57"/>
                </a:solidFill>
                <a:latin typeface="Circe"/>
                <a:ea typeface="Verdana"/>
                <a:cs typeface="+mn-cs"/>
              </a:rPr>
              <a:t>заместитель директора ОГБУ </a:t>
            </a:r>
            <a:r>
              <a:rPr lang="ru-RU" sz="2000" dirty="0">
                <a:solidFill>
                  <a:srgbClr val="393F57"/>
                </a:solidFill>
                <a:latin typeface="Circe"/>
                <a:ea typeface="Verdana"/>
              </a:rPr>
              <a:t>«Челябинский центр оценки профессионального мастерства и квалификаций педагогов»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480294" y="148773"/>
            <a:ext cx="8432129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Механизмы управления качеством образования </a:t>
            </a:r>
          </a:p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на региональном, муниципальном </a:t>
            </a:r>
          </a:p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и институциональном уровнях</a:t>
            </a:r>
            <a:endParaRPr lang="ru-RU" sz="2400" b="1" i="0" u="none" strike="noStrike" cap="none" spc="0" dirty="0">
              <a:ln>
                <a:noFill/>
              </a:ln>
              <a:solidFill>
                <a:srgbClr val="E55E54"/>
              </a:solidFill>
              <a:latin typeface="Circe"/>
              <a:ea typeface="+mn-ea"/>
              <a:cs typeface="+mn-cs"/>
            </a:endParaRPr>
          </a:p>
        </p:txBody>
      </p:sp>
      <p:sp>
        <p:nvSpPr>
          <p:cNvPr id="5" name="TextBox 11"/>
          <p:cNvSpPr txBox="1"/>
          <p:nvPr/>
        </p:nvSpPr>
        <p:spPr bwMode="auto">
          <a:xfrm>
            <a:off x="1343472" y="5445224"/>
            <a:ext cx="9316287" cy="879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ru-RU" sz="2000" b="1" dirty="0">
                <a:solidFill>
                  <a:srgbClr val="E55E54"/>
                </a:solidFill>
                <a:latin typeface="Circe"/>
              </a:rPr>
              <a:t>Обеспечение функционирования ВСОКО </a:t>
            </a:r>
          </a:p>
          <a:p>
            <a:pPr algn="ctr">
              <a:lnSpc>
                <a:spcPct val="85000"/>
              </a:lnSpc>
              <a:defRPr/>
            </a:pPr>
            <a:r>
              <a:rPr lang="ru-RU" sz="2000" b="1" dirty="0">
                <a:solidFill>
                  <a:srgbClr val="E55E54"/>
                </a:solidFill>
                <a:latin typeface="Circe"/>
              </a:rPr>
              <a:t>в части условий (кадровых) реализации основных образовательных программ </a:t>
            </a:r>
          </a:p>
          <a:p>
            <a:pPr algn="ctr">
              <a:lnSpc>
                <a:spcPct val="85000"/>
              </a:lnSpc>
              <a:defRPr/>
            </a:pPr>
            <a:r>
              <a:rPr lang="ru-RU" sz="2000" b="1" dirty="0">
                <a:solidFill>
                  <a:srgbClr val="E55E54"/>
                </a:solidFill>
                <a:latin typeface="Circe"/>
              </a:rPr>
              <a:t>на основе результатов внешних оценочных процедур</a:t>
            </a:r>
            <a:endParaRPr dirty="0"/>
          </a:p>
        </p:txBody>
      </p:sp>
      <p:graphicFrame>
        <p:nvGraphicFramePr>
          <p:cNvPr id="6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55679"/>
              </p:ext>
            </p:extLst>
          </p:nvPr>
        </p:nvGraphicFramePr>
        <p:xfrm>
          <a:off x="468923" y="1408152"/>
          <a:ext cx="11254154" cy="3749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55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5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b="1" dirty="0">
                          <a:solidFill>
                            <a:srgbClr val="3A4058"/>
                          </a:solidFill>
                          <a:latin typeface="Circe"/>
                        </a:rPr>
                        <a:t>1. Механизмы управления качеством образовательных результатов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>
                        <a:defRPr/>
                      </a:pPr>
                      <a:r>
                        <a:rPr lang="ru-RU" sz="1800" b="1" dirty="0">
                          <a:solidFill>
                            <a:srgbClr val="3A4058"/>
                          </a:solidFill>
                          <a:latin typeface="Circe"/>
                        </a:rPr>
                        <a:t>2. Механизмы управления качеством образовательной деятельности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1.1. Система оценки качества подготовки обучающихся 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2.1. Система мониторинга эффективности руководителей всех образовательных организаций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1.2. Система работы со школами с низкими результатами обучения и/или школами, функционирующими в неблагоприятных социальных условиях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2000" b="1" dirty="0">
                          <a:solidFill>
                            <a:srgbClr val="E55E54"/>
                          </a:solidFill>
                          <a:latin typeface="Circe"/>
                        </a:rPr>
                        <a:t>2.2. Система обеспечения профессионального развития педагогических работников</a:t>
                      </a:r>
                      <a:endParaRPr sz="2000" b="1" dirty="0">
                        <a:solidFill>
                          <a:srgbClr val="E55E54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1.3. Система выявления, поддержки и развития способностей и талантов у детей и молодежи</a:t>
                      </a:r>
                      <a:endParaRPr sz="1800" b="0" dirty="0">
                        <a:solidFill>
                          <a:srgbClr val="3A4058"/>
                        </a:solidFill>
                        <a:latin typeface="Circe"/>
                        <a:ea typeface="+mn-ea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2.3. Система организации воспитания обучающихся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1.4. Система работы по самоопределению и профессиональной ориентации обучающихся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>
                        <a:defRPr/>
                      </a:pPr>
                      <a:r>
                        <a:rPr lang="ru-RU" sz="1800" b="0" dirty="0">
                          <a:solidFill>
                            <a:srgbClr val="3A4058"/>
                          </a:solidFill>
                          <a:latin typeface="Circe"/>
                        </a:rPr>
                        <a:t>2.4. Система мониторинга качества дошкольного образования</a:t>
                      </a:r>
                      <a:endParaRPr sz="1800" dirty="0">
                        <a:latin typeface="Circe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Стрелка: изогнутая вниз 7">
            <a:extLst>
              <a:ext uri="{FF2B5EF4-FFF2-40B4-BE49-F238E27FC236}">
                <a16:creationId xmlns:a16="http://schemas.microsoft.com/office/drawing/2014/main" id="{86912829-A571-49DA-AD6B-78316084B767}"/>
              </a:ext>
            </a:extLst>
          </p:cNvPr>
          <p:cNvSpPr/>
          <p:nvPr/>
        </p:nvSpPr>
        <p:spPr>
          <a:xfrm rot="5400000">
            <a:off x="9717130" y="3845774"/>
            <a:ext cx="3096342" cy="1542717"/>
          </a:xfrm>
          <a:prstGeom prst="curvedDownArrow">
            <a:avLst/>
          </a:prstGeom>
          <a:solidFill>
            <a:srgbClr val="DDE0EB"/>
          </a:solidFill>
          <a:ln>
            <a:solidFill>
              <a:srgbClr val="3A40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0D3F6761-6C9C-4FD9-850F-4A6C612BBBA0}"/>
              </a:ext>
            </a:extLst>
          </p:cNvPr>
          <p:cNvSpPr txBox="1"/>
          <p:nvPr/>
        </p:nvSpPr>
        <p:spPr bwMode="auto">
          <a:xfrm>
            <a:off x="1480294" y="148773"/>
            <a:ext cx="8432129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Единая система сопровождения профессионального развития педагогических работников</a:t>
            </a:r>
          </a:p>
        </p:txBody>
      </p:sp>
      <p:grpSp>
        <p:nvGrpSpPr>
          <p:cNvPr id="4" name="Схема 4"/>
          <p:cNvGrpSpPr/>
          <p:nvPr/>
        </p:nvGrpSpPr>
        <p:grpSpPr bwMode="auto">
          <a:xfrm>
            <a:off x="1041798" y="1489479"/>
            <a:ext cx="8366570" cy="4387793"/>
            <a:chOff x="632400" y="0"/>
            <a:chExt cx="8366570" cy="4387793"/>
          </a:xfrm>
        </p:grpSpPr>
        <p:sp>
          <p:nvSpPr>
            <p:cNvPr id="5" name="Shape 4"/>
            <p:cNvSpPr/>
            <p:nvPr/>
          </p:nvSpPr>
          <p:spPr bwMode="auto">
            <a:xfrm>
              <a:off x="1450420" y="0"/>
              <a:ext cx="7442047" cy="4387793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rgbClr val="CCCFDE"/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rgbClr val="000000"/>
            </a:lnRef>
            <a:fillRef idx="1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6" name="Овал 5"/>
            <p:cNvSpPr/>
            <p:nvPr/>
          </p:nvSpPr>
          <p:spPr bwMode="auto">
            <a:xfrm>
              <a:off x="2529502" y="3028454"/>
              <a:ext cx="182532" cy="182532"/>
            </a:xfrm>
            <a:prstGeom prst="ellipse">
              <a:avLst/>
            </a:prstGeom>
            <a:solidFill>
              <a:srgbClr val="E55E54"/>
            </a:solidFill>
            <a:ln>
              <a:noFill/>
            </a:ln>
            <a:effectLst/>
          </p:spPr>
          <p:style>
            <a:lnRef idx="0">
              <a:srgbClr val="000000"/>
            </a:lnRef>
            <a:fillRef idx="1">
              <a:srgbClr val="000000"/>
            </a:fillRef>
            <a:effectRef idx="2">
              <a:srgbClr val="000000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 bwMode="auto">
            <a:xfrm>
              <a:off x="632400" y="3231793"/>
              <a:ext cx="3478446" cy="1095031"/>
            </a:xfrm>
            <a:prstGeom prst="rect">
              <a:avLst/>
            </a:prstGeom>
            <a:noFill/>
            <a:ln w="6350" cap="flat" cmpd="sng" algn="ctr">
              <a:solidFill>
                <a:schemeClr val="dk1">
                  <a:hueOff val="0"/>
                  <a:satOff val="0"/>
                  <a:lumOff val="0"/>
                  <a:alphaOff val="0"/>
                  <a:alpha val="0"/>
                </a:schemeClr>
              </a:solidFill>
              <a:prstDash val="solid"/>
              <a:miter lim="800000"/>
            </a:ln>
            <a:effectLst/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96720" tIns="0" rIns="0" bIns="0" numCol="1" spcCol="1270" anchor="t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ru-RU" sz="2000" b="1" dirty="0">
                  <a:solidFill>
                    <a:srgbClr val="3A3F5B"/>
                  </a:solidFill>
                  <a:latin typeface="Circe"/>
                  <a:ea typeface="+mn-ea"/>
                  <a:cs typeface="+mn-cs"/>
                </a:rPr>
                <a:t>Оценка профессиональных компетенций, выявление  профессиональных дефицитов/затруднений</a:t>
              </a:r>
              <a:endParaRPr dirty="0"/>
            </a:p>
          </p:txBody>
        </p:sp>
        <p:sp>
          <p:nvSpPr>
            <p:cNvPr id="8" name="Овал 7"/>
            <p:cNvSpPr/>
            <p:nvPr/>
          </p:nvSpPr>
          <p:spPr bwMode="auto">
            <a:xfrm>
              <a:off x="4140699" y="1835852"/>
              <a:ext cx="329962" cy="329962"/>
            </a:xfrm>
            <a:prstGeom prst="ellipse">
              <a:avLst/>
            </a:prstGeom>
            <a:solidFill>
              <a:srgbClr val="E55E54"/>
            </a:solidFill>
            <a:ln>
              <a:noFill/>
            </a:ln>
            <a:effectLst/>
          </p:spPr>
          <p:style>
            <a:lnRef idx="0">
              <a:srgbClr val="000000"/>
            </a:lnRef>
            <a:fillRef idx="1">
              <a:srgbClr val="000000"/>
            </a:fillRef>
            <a:effectRef idx="2">
              <a:srgbClr val="000000"/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 bwMode="auto">
            <a:xfrm>
              <a:off x="3600804" y="2215194"/>
              <a:ext cx="2949894" cy="2070854"/>
            </a:xfrm>
            <a:prstGeom prst="rect">
              <a:avLst/>
            </a:prstGeom>
            <a:noFill/>
            <a:ln w="6350" cap="flat" cmpd="sng" algn="ctr">
              <a:solidFill>
                <a:schemeClr val="dk1">
                  <a:hueOff val="0"/>
                  <a:satOff val="0"/>
                  <a:lumOff val="0"/>
                  <a:alphaOff val="0"/>
                  <a:alpha val="0"/>
                </a:schemeClr>
              </a:solidFill>
              <a:prstDash val="solid"/>
              <a:miter lim="800000"/>
            </a:ln>
            <a:effectLst/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174840" tIns="0" rIns="0" bIns="0" numCol="1" spcCol="1270" anchor="t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ru-RU" sz="2000" b="1" dirty="0">
                  <a:solidFill>
                    <a:srgbClr val="3A3F5B"/>
                  </a:solidFill>
                  <a:latin typeface="Circe"/>
                </a:rPr>
                <a:t>Построение индивидуального образовательного маршрута по результатам оценки</a:t>
              </a:r>
              <a:endParaRPr dirty="0"/>
            </a:p>
          </p:txBody>
        </p:sp>
        <p:sp>
          <p:nvSpPr>
            <p:cNvPr id="10" name="Овал 9"/>
            <p:cNvSpPr/>
            <p:nvPr/>
          </p:nvSpPr>
          <p:spPr bwMode="auto">
            <a:xfrm>
              <a:off x="6078349" y="1110111"/>
              <a:ext cx="456330" cy="456330"/>
            </a:xfrm>
            <a:prstGeom prst="ellipse">
              <a:avLst/>
            </a:prstGeom>
            <a:solidFill>
              <a:srgbClr val="E55E54"/>
            </a:solidFill>
            <a:ln>
              <a:noFill/>
            </a:ln>
            <a:effectLst/>
          </p:spPr>
          <p:style>
            <a:lnRef idx="0">
              <a:srgbClr val="000000"/>
            </a:lnRef>
            <a:fillRef idx="1">
              <a:srgbClr val="000000"/>
            </a:fillRef>
            <a:effectRef idx="2">
              <a:srgbClr val="000000"/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 bwMode="auto">
            <a:xfrm>
              <a:off x="6092926" y="1627204"/>
              <a:ext cx="2906044" cy="2596480"/>
            </a:xfrm>
            <a:prstGeom prst="rect">
              <a:avLst/>
            </a:prstGeom>
            <a:noFill/>
            <a:ln w="6350" cap="flat" cmpd="sng" algn="ctr">
              <a:solidFill>
                <a:schemeClr val="dk1">
                  <a:hueOff val="0"/>
                  <a:satOff val="0"/>
                  <a:lumOff val="0"/>
                  <a:alphaOff val="0"/>
                  <a:alpha val="0"/>
                </a:schemeClr>
              </a:solidFill>
              <a:prstDash val="solid"/>
              <a:miter lim="800000"/>
            </a:ln>
            <a:effectLst/>
          </p:spPr>
          <p:style>
            <a:lnRef idx="1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  <p:txBody>
            <a:bodyPr spcFirstLastPara="0" vert="horz" wrap="square" lIns="241800" tIns="0" rIns="0" bIns="0" numCol="1" spcCol="1270" anchor="t" anchorCtr="0">
              <a:noAutofit/>
            </a:bodyPr>
            <a:lstStyle/>
            <a:p>
              <a:pPr marL="0" lvl="0" indent="0" algn="ctr" defTabSz="88900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  <a:defRPr/>
              </a:pPr>
              <a:r>
                <a:rPr lang="ru-RU" sz="2000" b="1" dirty="0">
                  <a:solidFill>
                    <a:srgbClr val="3A3F5B"/>
                  </a:solidFill>
                  <a:latin typeface="Circe"/>
                </a:rPr>
                <a:t>Освоение дополнительных профессиональных программ в организациях ДПО</a:t>
              </a:r>
              <a:endParaRPr dirty="0"/>
            </a:p>
          </p:txBody>
        </p:sp>
      </p:grpSp>
      <p:sp>
        <p:nvSpPr>
          <p:cNvPr id="12" name="TextBox 5"/>
          <p:cNvSpPr txBox="1"/>
          <p:nvPr/>
        </p:nvSpPr>
        <p:spPr bwMode="auto">
          <a:xfrm>
            <a:off x="119336" y="1251409"/>
            <a:ext cx="4822189" cy="167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 cap="none" spc="0" dirty="0">
                <a:ln>
                  <a:noFill/>
                </a:ln>
                <a:solidFill>
                  <a:srgbClr val="3A3F5B"/>
                </a:solidFill>
                <a:latin typeface="Circe"/>
                <a:ea typeface="+mn-ea"/>
                <a:cs typeface="+mn-cs"/>
              </a:rPr>
              <a:t>Профессиональный рост педагогического работника – задача </a:t>
            </a:r>
            <a:endParaRPr dirty="0"/>
          </a:p>
          <a:p>
            <a:pPr marL="0"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1" i="0" u="none" strike="noStrike" cap="none" spc="0" dirty="0">
                <a:ln>
                  <a:noFill/>
                </a:ln>
                <a:solidFill>
                  <a:srgbClr val="3A3F5B"/>
                </a:solidFill>
                <a:latin typeface="Circe"/>
                <a:ea typeface="+mn-ea"/>
                <a:cs typeface="+mn-cs"/>
              </a:rPr>
              <a:t>федерального проекта «Современная школа» НП «Образование» и регионального проекта «Современная школа» (Челябинская область)</a:t>
            </a:r>
            <a:endParaRPr dirty="0"/>
          </a:p>
        </p:txBody>
      </p:sp>
      <p:sp>
        <p:nvSpPr>
          <p:cNvPr id="13" name="TextBox 8"/>
          <p:cNvSpPr txBox="1"/>
          <p:nvPr/>
        </p:nvSpPr>
        <p:spPr bwMode="auto">
          <a:xfrm>
            <a:off x="9190312" y="1463343"/>
            <a:ext cx="288235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000" b="1" dirty="0">
                <a:solidFill>
                  <a:srgbClr val="3A3F5B"/>
                </a:solidFill>
                <a:latin typeface="Circe"/>
              </a:rPr>
              <a:t>Обеспечение и сопровождения профессионального развития педагогических и</a:t>
            </a:r>
          </a:p>
          <a:p>
            <a:pPr lvl="0" algn="ctr">
              <a:lnSpc>
                <a:spcPct val="85000"/>
              </a:lnSpc>
              <a:defRPr/>
            </a:pPr>
            <a:r>
              <a:rPr lang="ru-RU" sz="2000" b="1" dirty="0">
                <a:solidFill>
                  <a:srgbClr val="3A3F5B"/>
                </a:solidFill>
                <a:latin typeface="Circe"/>
              </a:rPr>
              <a:t>руководящих работников</a:t>
            </a:r>
          </a:p>
        </p:txBody>
      </p:sp>
      <p:grpSp>
        <p:nvGrpSpPr>
          <p:cNvPr id="14" name="Группа 10"/>
          <p:cNvGrpSpPr/>
          <p:nvPr/>
        </p:nvGrpSpPr>
        <p:grpSpPr bwMode="auto">
          <a:xfrm>
            <a:off x="339171" y="6055743"/>
            <a:ext cx="4822189" cy="470171"/>
            <a:chOff x="139083" y="588442"/>
            <a:chExt cx="2653853" cy="1463337"/>
          </a:xfrm>
        </p:grpSpPr>
        <p:sp>
          <p:nvSpPr>
            <p:cNvPr id="15" name="Прямоугольник: скругленные углы 11"/>
            <p:cNvSpPr/>
            <p:nvPr/>
          </p:nvSpPr>
          <p:spPr bwMode="auto">
            <a:xfrm>
              <a:off x="139083" y="588442"/>
              <a:ext cx="2653853" cy="1463337"/>
            </a:xfrm>
            <a:prstGeom prst="roundRect">
              <a:avLst>
                <a:gd name="adj" fmla="val 16667"/>
              </a:avLst>
            </a:prstGeom>
            <a:solidFill>
              <a:srgbClr val="E55E54"/>
            </a:solidFill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rgbClr val="00000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рямоугольник: скругленные углы 4"/>
            <p:cNvSpPr txBox="1"/>
            <p:nvPr/>
          </p:nvSpPr>
          <p:spPr bwMode="auto">
            <a:xfrm>
              <a:off x="210517" y="620078"/>
              <a:ext cx="2510985" cy="1360267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>
                  <a:ln>
                    <a:noFill/>
                  </a:ln>
                  <a:solidFill>
                    <a:prstClr val="white"/>
                  </a:solidFill>
                  <a:latin typeface="Circe"/>
                  <a:ea typeface="+mn-ea"/>
                  <a:cs typeface="+mn-cs"/>
                </a:rPr>
                <a:t>ОГБУ ЧЦОПМКП</a:t>
              </a:r>
              <a:endParaRPr lang="ru-RU" sz="2000" b="0" i="0" u="none" strike="noStrike" cap="none" spc="0" dirty="0">
                <a:ln>
                  <a:noFill/>
                </a:ln>
                <a:solidFill>
                  <a:prstClr val="white"/>
                </a:solidFill>
                <a:latin typeface="Circe"/>
                <a:ea typeface="+mn-ea"/>
                <a:cs typeface="+mn-cs"/>
              </a:endParaRPr>
            </a:p>
          </p:txBody>
        </p:sp>
      </p:grpSp>
      <p:grpSp>
        <p:nvGrpSpPr>
          <p:cNvPr id="17" name="Группа 13"/>
          <p:cNvGrpSpPr/>
          <p:nvPr/>
        </p:nvGrpSpPr>
        <p:grpSpPr bwMode="auto">
          <a:xfrm>
            <a:off x="5426536" y="5434642"/>
            <a:ext cx="4947168" cy="1163628"/>
            <a:chOff x="5794337" y="561807"/>
            <a:chExt cx="2933236" cy="1516606"/>
          </a:xfrm>
        </p:grpSpPr>
        <p:sp>
          <p:nvSpPr>
            <p:cNvPr id="18" name="Прямоугольник: скругленные углы 14"/>
            <p:cNvSpPr/>
            <p:nvPr/>
          </p:nvSpPr>
          <p:spPr bwMode="auto">
            <a:xfrm>
              <a:off x="5794337" y="561807"/>
              <a:ext cx="2933236" cy="1516606"/>
            </a:xfrm>
            <a:prstGeom prst="roundRect">
              <a:avLst>
                <a:gd name="adj" fmla="val 16667"/>
              </a:avLst>
            </a:prstGeom>
            <a:solidFill>
              <a:srgbClr val="E55E54"/>
            </a:solidFill>
          </p:spPr>
          <p:style>
            <a:lnRef idx="0">
              <a:schemeClr val="accent3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rgbClr val="000000"/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: скругленные углы 4"/>
            <p:cNvSpPr txBox="1"/>
            <p:nvPr/>
          </p:nvSpPr>
          <p:spPr bwMode="auto">
            <a:xfrm>
              <a:off x="5868372" y="673737"/>
              <a:ext cx="2785166" cy="1330641"/>
            </a:xfrm>
            <a:prstGeom prst="rect">
              <a:avLst/>
            </a:prstGeom>
          </p:spPr>
          <p:style>
            <a:lnRef idx="0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marR="0" lvl="0" indent="0" algn="ctr" defTabSz="88900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>
                  <a:ln>
                    <a:noFill/>
                  </a:ln>
                  <a:solidFill>
                    <a:prstClr val="white"/>
                  </a:solidFill>
                  <a:latin typeface="Circe"/>
                </a:rPr>
                <a:t>ГБУ ДПО ЧИППКРО</a:t>
              </a:r>
            </a:p>
            <a:p>
              <a:pPr algn="ctr" defTabSz="889000">
                <a:lnSpc>
                  <a:spcPct val="80000"/>
                </a:lnSpc>
                <a:defRPr/>
              </a:pPr>
              <a:r>
                <a:rPr lang="ru-RU" sz="2000" b="1" i="0" u="none" strike="noStrike" cap="none" spc="0" dirty="0">
                  <a:ln>
                    <a:noFill/>
                  </a:ln>
                  <a:solidFill>
                    <a:prstClr val="white"/>
                  </a:solidFill>
                  <a:latin typeface="Circe"/>
                </a:rPr>
                <a:t>ГБУ ДПО РЦОКИО</a:t>
              </a:r>
              <a:endParaRPr lang="ru-RU" sz="2000" dirty="0"/>
            </a:p>
            <a:p>
              <a:pPr marL="0" marR="0" lvl="0" indent="0" algn="ctr" defTabSz="88900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ru-RU" sz="2000" b="1" i="0" u="none" strike="noStrike" cap="none" spc="0" dirty="0">
                  <a:ln>
                    <a:noFill/>
                  </a:ln>
                  <a:solidFill>
                    <a:prstClr val="white"/>
                  </a:solidFill>
                  <a:latin typeface="Circe"/>
                </a:rPr>
                <a:t>ГБУ ДПО ЧИРПО</a:t>
              </a:r>
              <a:endParaRPr lang="ru-RU" sz="2000" b="0" i="0" u="none" strike="noStrike" cap="none" spc="0" dirty="0">
                <a:ln>
                  <a:noFill/>
                </a:ln>
                <a:solidFill>
                  <a:prstClr val="white"/>
                </a:solidFill>
                <a:latin typeface="Circe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1DD1FE-F5F3-481E-9510-56F6084D165D}"/>
              </a:ext>
            </a:extLst>
          </p:cNvPr>
          <p:cNvSpPr txBox="1"/>
          <p:nvPr/>
        </p:nvSpPr>
        <p:spPr bwMode="auto">
          <a:xfrm>
            <a:off x="1480294" y="148773"/>
            <a:ext cx="8432129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Обеспечение и сопровождение профессионального развития педагогических и руководящих работников</a:t>
            </a:r>
          </a:p>
        </p:txBody>
      </p:sp>
      <p:sp>
        <p:nvSpPr>
          <p:cNvPr id="4" name="Прямоугольник 13"/>
          <p:cNvSpPr/>
          <p:nvPr/>
        </p:nvSpPr>
        <p:spPr bwMode="auto">
          <a:xfrm>
            <a:off x="10524226" y="5937055"/>
            <a:ext cx="1406106" cy="7570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endParaRPr lang="ru-RU">
              <a:solidFill>
                <a:srgbClr val="3A4058"/>
              </a:solidFill>
              <a:latin typeface="Circe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73E1A2D-AAA3-462B-9051-51E562847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052736"/>
            <a:ext cx="11089232" cy="5658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923EBB54-A12F-419E-A093-4604839982C3}"/>
              </a:ext>
            </a:extLst>
          </p:cNvPr>
          <p:cNvSpPr txBox="1"/>
          <p:nvPr/>
        </p:nvSpPr>
        <p:spPr bwMode="auto">
          <a:xfrm>
            <a:off x="1480294" y="148773"/>
            <a:ext cx="8432129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Инструменты системы сопровождения профессионального развития педагогических работников</a:t>
            </a:r>
          </a:p>
        </p:txBody>
      </p:sp>
      <p:sp>
        <p:nvSpPr>
          <p:cNvPr id="4" name="Прямоугольник: скругленные углы 6"/>
          <p:cNvSpPr/>
          <p:nvPr/>
        </p:nvSpPr>
        <p:spPr bwMode="auto">
          <a:xfrm>
            <a:off x="335360" y="3789042"/>
            <a:ext cx="3603568" cy="2136269"/>
          </a:xfrm>
          <a:prstGeom prst="roundRect">
            <a:avLst>
              <a:gd name="adj" fmla="val 16667"/>
            </a:avLst>
          </a:prstGeom>
          <a:noFill/>
          <a:ln>
            <a:solidFill>
              <a:srgbClr val="E55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638" marR="0" lvl="0" indent="-274638" algn="just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b="0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Анкетирование педагогов</a:t>
            </a:r>
            <a:endParaRPr dirty="0">
              <a:latin typeface="Circe"/>
            </a:endParaRPr>
          </a:p>
          <a:p>
            <a:pPr marL="274638" marR="0" lvl="0" indent="-274638" algn="just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dirty="0">
                <a:solidFill>
                  <a:srgbClr val="3A4058"/>
                </a:solidFill>
                <a:latin typeface="Circe"/>
              </a:rPr>
              <a:t>Анкетирование молодых специалистов </a:t>
            </a:r>
          </a:p>
          <a:p>
            <a:pPr marL="274638" marR="0" lvl="0" indent="-274638" algn="just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ru-RU" b="0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Анкетирование руководителей</a:t>
            </a:r>
            <a:endParaRPr dirty="0">
              <a:latin typeface="Circe"/>
            </a:endParaRPr>
          </a:p>
        </p:txBody>
      </p:sp>
      <p:sp>
        <p:nvSpPr>
          <p:cNvPr id="5" name="Прямоугольник: скругленные углы 7"/>
          <p:cNvSpPr/>
          <p:nvPr/>
        </p:nvSpPr>
        <p:spPr bwMode="auto">
          <a:xfrm>
            <a:off x="4235681" y="3789042"/>
            <a:ext cx="3717337" cy="2136269"/>
          </a:xfrm>
          <a:prstGeom prst="roundRect">
            <a:avLst>
              <a:gd name="adj" fmla="val 16667"/>
            </a:avLst>
          </a:prstGeom>
          <a:noFill/>
          <a:ln>
            <a:solidFill>
              <a:srgbClr val="E55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4638" indent="-274638" algn="just">
              <a:lnSpc>
                <a:spcPct val="85000"/>
              </a:lnSpc>
              <a:buFont typeface="Arial"/>
              <a:buChar char="•"/>
              <a:defRPr/>
            </a:pPr>
            <a:r>
              <a:rPr lang="ru-RU" dirty="0">
                <a:solidFill>
                  <a:srgbClr val="3A4058"/>
                </a:solidFill>
                <a:latin typeface="Circe"/>
              </a:rPr>
              <a:t>Оценочные процедуры на федеральном уровне </a:t>
            </a:r>
            <a:endParaRPr dirty="0">
              <a:solidFill>
                <a:srgbClr val="3A4058"/>
              </a:solidFill>
              <a:latin typeface="Circe"/>
            </a:endParaRPr>
          </a:p>
          <a:p>
            <a:pPr marL="274638" indent="-274638" algn="just">
              <a:lnSpc>
                <a:spcPct val="85000"/>
              </a:lnSpc>
              <a:buFont typeface="Arial"/>
              <a:buChar char="•"/>
              <a:defRPr/>
            </a:pPr>
            <a:r>
              <a:rPr lang="ru-RU" dirty="0">
                <a:solidFill>
                  <a:srgbClr val="3A4058"/>
                </a:solidFill>
                <a:latin typeface="Circe"/>
              </a:rPr>
              <a:t>Оценочные процедуры на региональном уровне </a:t>
            </a:r>
            <a:endParaRPr dirty="0">
              <a:solidFill>
                <a:srgbClr val="3A4058"/>
              </a:solidFill>
              <a:latin typeface="Circe"/>
            </a:endParaRPr>
          </a:p>
        </p:txBody>
      </p:sp>
      <p:sp>
        <p:nvSpPr>
          <p:cNvPr id="6" name="Прямоугольник: скругленные углы 8"/>
          <p:cNvSpPr/>
          <p:nvPr/>
        </p:nvSpPr>
        <p:spPr bwMode="auto">
          <a:xfrm>
            <a:off x="8253072" y="3789040"/>
            <a:ext cx="3603569" cy="2136270"/>
          </a:xfrm>
          <a:prstGeom prst="roundRect">
            <a:avLst>
              <a:gd name="adj" fmla="val 16667"/>
            </a:avLst>
          </a:prstGeom>
          <a:noFill/>
          <a:ln>
            <a:solidFill>
              <a:srgbClr val="E55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563" lvl="0" algn="just">
              <a:lnSpc>
                <a:spcPct val="85000"/>
              </a:lnSpc>
              <a:defRPr/>
            </a:pPr>
            <a:r>
              <a:rPr lang="ru-RU" dirty="0">
                <a:solidFill>
                  <a:srgbClr val="3A4058"/>
                </a:solidFill>
                <a:latin typeface="Circe"/>
              </a:rPr>
              <a:t>Процедуры независимой оценки квалификаций педагогов в соответствии с утвержденными профессиональными стандартами</a:t>
            </a:r>
            <a:endParaRPr dirty="0">
              <a:latin typeface="Circe"/>
            </a:endParaRPr>
          </a:p>
        </p:txBody>
      </p:sp>
      <p:sp>
        <p:nvSpPr>
          <p:cNvPr id="7" name="Прямоугольник: скругленные углы 11"/>
          <p:cNvSpPr/>
          <p:nvPr/>
        </p:nvSpPr>
        <p:spPr bwMode="auto">
          <a:xfrm>
            <a:off x="335360" y="1295747"/>
            <a:ext cx="3603568" cy="2277267"/>
          </a:xfrm>
          <a:prstGeom prst="roundRect">
            <a:avLst>
              <a:gd name="adj" fmla="val 16667"/>
            </a:avLst>
          </a:prstGeom>
          <a:solidFill>
            <a:srgbClr val="F9D9D7"/>
          </a:solidFill>
          <a:ln>
            <a:solidFill>
              <a:srgbClr val="E55E5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Исследование потребностей педагогических и</a:t>
            </a:r>
            <a:endParaRPr lang="en-US" b="1" i="0" u="none" strike="noStrike" cap="none" spc="0" dirty="0">
              <a:ln>
                <a:noFill/>
              </a:ln>
              <a:solidFill>
                <a:srgbClr val="3A4058"/>
              </a:solidFill>
              <a:latin typeface="Circe"/>
            </a:endParaRPr>
          </a:p>
          <a:p>
            <a:pPr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руководящих работников в профессиональном развитии</a:t>
            </a:r>
            <a:endParaRPr dirty="0">
              <a:latin typeface="Circe"/>
            </a:endParaRPr>
          </a:p>
        </p:txBody>
      </p:sp>
      <p:sp>
        <p:nvSpPr>
          <p:cNvPr id="8" name="Прямоугольник: скругленные углы 12"/>
          <p:cNvSpPr/>
          <p:nvPr/>
        </p:nvSpPr>
        <p:spPr bwMode="auto">
          <a:xfrm>
            <a:off x="4235681" y="1295748"/>
            <a:ext cx="3717337" cy="2277267"/>
          </a:xfrm>
          <a:prstGeom prst="roundRect">
            <a:avLst>
              <a:gd name="adj" fmla="val 16667"/>
            </a:avLst>
          </a:prstGeom>
          <a:solidFill>
            <a:srgbClr val="F9D9D7"/>
          </a:solidFill>
          <a:ln>
            <a:solidFill>
              <a:srgbClr val="E55E5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Оценка профессиональных компетенций педагогических и руководящих работников</a:t>
            </a:r>
            <a:endParaRPr dirty="0">
              <a:latin typeface="Circe"/>
            </a:endParaRPr>
          </a:p>
        </p:txBody>
      </p:sp>
      <p:sp>
        <p:nvSpPr>
          <p:cNvPr id="9" name="Прямоугольник: скругленные углы 13"/>
          <p:cNvSpPr/>
          <p:nvPr/>
        </p:nvSpPr>
        <p:spPr bwMode="auto">
          <a:xfrm>
            <a:off x="8249770" y="1295748"/>
            <a:ext cx="3603569" cy="2277267"/>
          </a:xfrm>
          <a:prstGeom prst="roundRect">
            <a:avLst>
              <a:gd name="adj" fmla="val 16667"/>
            </a:avLst>
          </a:prstGeom>
          <a:solidFill>
            <a:srgbClr val="F9D9D7"/>
          </a:solidFill>
          <a:ln>
            <a:solidFill>
              <a:srgbClr val="E55E5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Независимая оценка квалификаций педагогов</a:t>
            </a:r>
            <a:endParaRPr lang="en-US" b="1" i="0" u="none" strike="noStrike" cap="none" spc="0" dirty="0">
              <a:ln>
                <a:noFill/>
              </a:ln>
              <a:solidFill>
                <a:srgbClr val="3A4058"/>
              </a:solidFill>
              <a:latin typeface="Circe"/>
            </a:endParaRPr>
          </a:p>
          <a:p>
            <a:pPr marR="0" lvl="0" indent="0" algn="ctr" defTabSz="9144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</a:rPr>
              <a:t>и руководителей общеобразовательных организаций</a:t>
            </a:r>
            <a:endParaRPr dirty="0">
              <a:latin typeface="Circ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FE54295-D8B1-4DEE-A86B-9F0F55713194}"/>
              </a:ext>
            </a:extLst>
          </p:cNvPr>
          <p:cNvSpPr txBox="1"/>
          <p:nvPr/>
        </p:nvSpPr>
        <p:spPr bwMode="auto">
          <a:xfrm>
            <a:off x="1480294" y="148773"/>
            <a:ext cx="8432129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Исследование потребностей педагогических и руководящих работников в профессиональном развитии</a:t>
            </a: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845624"/>
              </p:ext>
            </p:extLst>
          </p:nvPr>
        </p:nvGraphicFramePr>
        <p:xfrm>
          <a:off x="403519" y="3255207"/>
          <a:ext cx="11384963" cy="1599120"/>
        </p:xfrm>
        <a:graphic>
          <a:graphicData uri="http://schemas.openxmlformats.org/drawingml/2006/table">
            <a:tbl>
              <a:tblPr firstRow="1" bandRow="1"/>
              <a:tblGrid>
                <a:gridCol w="1138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9780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sz="1800" b="1" dirty="0">
                          <a:solidFill>
                            <a:srgbClr val="3C4058"/>
                          </a:solidFill>
                          <a:latin typeface="Circe"/>
                        </a:rPr>
                        <a:t>Процедуры</a:t>
                      </a:r>
                      <a:endParaRPr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80"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lang="ru-RU" sz="1800" b="0" i="0" u="none" strike="noStrike" cap="none" spc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Анкетирование педагогических</a:t>
                      </a:r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 работников </a:t>
                      </a:r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(I </a:t>
                      </a:r>
                      <a:r>
                        <a:rPr lang="ru-RU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квартал 2022 года</a:t>
                      </a:r>
                      <a:r>
                        <a:rPr lang="en-US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)</a:t>
                      </a:r>
                      <a:endParaRPr sz="18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780"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lang="ru-RU" sz="1800" dirty="0">
                          <a:solidFill>
                            <a:srgbClr val="3A4058"/>
                          </a:solidFill>
                          <a:latin typeface="Circe"/>
                        </a:rPr>
                        <a:t>Анкетирование молодых специалистов </a:t>
                      </a:r>
                      <a:r>
                        <a:rPr lang="en-US" sz="1800" dirty="0">
                          <a:solidFill>
                            <a:srgbClr val="3A4058"/>
                          </a:solidFill>
                          <a:latin typeface="Circe"/>
                        </a:rPr>
                        <a:t>(IV </a:t>
                      </a:r>
                      <a:r>
                        <a:rPr lang="ru-RU" sz="1800" dirty="0">
                          <a:solidFill>
                            <a:srgbClr val="3A4058"/>
                          </a:solidFill>
                          <a:latin typeface="Circe"/>
                        </a:rPr>
                        <a:t>квартал 202</a:t>
                      </a:r>
                      <a:r>
                        <a:rPr lang="en-US" sz="1800" dirty="0">
                          <a:solidFill>
                            <a:srgbClr val="3A4058"/>
                          </a:solidFill>
                          <a:latin typeface="Circe"/>
                        </a:rPr>
                        <a:t>1</a:t>
                      </a:r>
                      <a:r>
                        <a:rPr lang="ru-RU" sz="1800" dirty="0">
                          <a:solidFill>
                            <a:srgbClr val="3A4058"/>
                          </a:solidFill>
                          <a:latin typeface="Circe"/>
                        </a:rPr>
                        <a:t> года</a:t>
                      </a:r>
                      <a:r>
                        <a:rPr lang="en-US" sz="1800" dirty="0">
                          <a:solidFill>
                            <a:srgbClr val="3A4058"/>
                          </a:solidFill>
                          <a:latin typeface="Circe"/>
                        </a:rPr>
                        <a:t>)</a:t>
                      </a:r>
                      <a:endParaRPr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780">
                <a:tc>
                  <a:txBody>
                    <a:bodyPr/>
                    <a:lstStyle/>
                    <a:p>
                      <a:pPr marL="0" marR="0" lvl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defRPr/>
                      </a:pPr>
                      <a:r>
                        <a:rPr lang="ru-RU" sz="1800" b="0" i="0" u="none" strike="noStrike" cap="none" spc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Анкетирование руководителей образовательных организаций</a:t>
                      </a:r>
                      <a:r>
                        <a:rPr lang="en-US" sz="1800" b="0" i="0" u="none" strike="noStrike" cap="none" spc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 (2023 </a:t>
                      </a:r>
                      <a:r>
                        <a:rPr lang="ru-RU" sz="1800" b="0" i="0" u="none" strike="noStrike" cap="none" spc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год)</a:t>
                      </a:r>
                      <a:r>
                        <a:rPr lang="en-US" sz="1800" b="0" i="0" u="none" strike="noStrike" cap="none" spc="0" dirty="0">
                          <a:ln>
                            <a:noFill/>
                          </a:ln>
                          <a:solidFill>
                            <a:srgbClr val="3A4058"/>
                          </a:solidFill>
                          <a:latin typeface="Circe"/>
                          <a:ea typeface="+mn-ea"/>
                          <a:cs typeface="+mn-cs"/>
                        </a:rPr>
                        <a:t> </a:t>
                      </a:r>
                      <a:endParaRPr sz="1800" dirty="0"/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Стрелка: вправо 8"/>
          <p:cNvSpPr/>
          <p:nvPr/>
        </p:nvSpPr>
        <p:spPr bwMode="auto">
          <a:xfrm rot="5400000">
            <a:off x="834468" y="2535556"/>
            <a:ext cx="533116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" name="Стрелка: вправо 8"/>
          <p:cNvSpPr/>
          <p:nvPr/>
        </p:nvSpPr>
        <p:spPr bwMode="auto">
          <a:xfrm rot="5400000">
            <a:off x="841582" y="5068186"/>
            <a:ext cx="518888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38060" y="5780583"/>
            <a:ext cx="11315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E25A51"/>
                </a:solidFill>
                <a:latin typeface="Circe"/>
              </a:rPr>
              <a:t>Выявление проблем, общих тенденций и состояния потребностей в профессиональном развитии </a:t>
            </a:r>
            <a:endParaRPr lang="ru-RU" sz="2000" b="1" i="0" u="none" strike="noStrike" cap="none" spc="0" dirty="0">
              <a:ln>
                <a:noFill/>
              </a:ln>
              <a:solidFill>
                <a:srgbClr val="E25A51"/>
              </a:solidFill>
              <a:latin typeface="Circe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F9DF630-2497-4138-A912-FF8468917B94}"/>
              </a:ext>
            </a:extLst>
          </p:cNvPr>
          <p:cNvGrpSpPr/>
          <p:nvPr/>
        </p:nvGrpSpPr>
        <p:grpSpPr>
          <a:xfrm>
            <a:off x="335360" y="1203930"/>
            <a:ext cx="11516329" cy="1216958"/>
            <a:chOff x="335360" y="1001844"/>
            <a:chExt cx="11516329" cy="1216958"/>
          </a:xfrm>
        </p:grpSpPr>
        <p:sp>
          <p:nvSpPr>
            <p:cNvPr id="16" name="Прямоугольник: скругленные углы 7">
              <a:extLst>
                <a:ext uri="{FF2B5EF4-FFF2-40B4-BE49-F238E27FC236}">
                  <a16:creationId xmlns:a16="http://schemas.microsoft.com/office/drawing/2014/main" id="{C6F60B41-7A0C-4158-B5F7-EF68405FCF40}"/>
                </a:ext>
              </a:extLst>
            </p:cNvPr>
            <p:cNvSpPr/>
            <p:nvPr/>
          </p:nvSpPr>
          <p:spPr bwMode="auto">
            <a:xfrm>
              <a:off x="335360" y="1002651"/>
              <a:ext cx="1548304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ru-RU" b="1">
                  <a:solidFill>
                    <a:srgbClr val="E25A51"/>
                  </a:solidFill>
                  <a:latin typeface="Circe"/>
                </a:rPr>
                <a:t>Цель</a:t>
              </a:r>
              <a:endParaRPr lang="ru-RU" b="1" i="0" u="none" strike="noStrike" cap="none" spc="0">
                <a:ln>
                  <a:noFill/>
                </a:ln>
                <a:solidFill>
                  <a:srgbClr val="3A4058"/>
                </a:solidFill>
                <a:latin typeface="Circe"/>
                <a:ea typeface="+mn-ea"/>
                <a:cs typeface="+mn-cs"/>
              </a:endParaRPr>
            </a:p>
          </p:txBody>
        </p:sp>
        <p:sp>
          <p:nvSpPr>
            <p:cNvPr id="17" name="Стрелка: вправо 8">
              <a:extLst>
                <a:ext uri="{FF2B5EF4-FFF2-40B4-BE49-F238E27FC236}">
                  <a16:creationId xmlns:a16="http://schemas.microsoft.com/office/drawing/2014/main" id="{27CA4C8F-D18B-47EF-A80E-D20DACCFC89D}"/>
                </a:ext>
              </a:extLst>
            </p:cNvPr>
            <p:cNvSpPr/>
            <p:nvPr/>
          </p:nvSpPr>
          <p:spPr bwMode="auto">
            <a:xfrm>
              <a:off x="2135560" y="1349117"/>
              <a:ext cx="883960" cy="52322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3A4058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Прямоугольник: скругленные углы 9">
              <a:extLst>
                <a:ext uri="{FF2B5EF4-FFF2-40B4-BE49-F238E27FC236}">
                  <a16:creationId xmlns:a16="http://schemas.microsoft.com/office/drawing/2014/main" id="{540A9E9E-6EB7-420C-AA39-5CC95CAF8199}"/>
                </a:ext>
              </a:extLst>
            </p:cNvPr>
            <p:cNvSpPr/>
            <p:nvPr/>
          </p:nvSpPr>
          <p:spPr bwMode="auto">
            <a:xfrm>
              <a:off x="3419560" y="1001844"/>
              <a:ext cx="8432129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defRPr/>
              </a:pPr>
              <a:r>
                <a:rPr lang="ru-RU" b="1" dirty="0">
                  <a:solidFill>
                    <a:srgbClr val="3A3F5B"/>
                  </a:solidFill>
                  <a:latin typeface="Circe"/>
                </a:rPr>
                <a:t>Выявление потребностей педагогических и руководящих работников</a:t>
              </a:r>
            </a:p>
            <a:p>
              <a:pPr algn="just">
                <a:defRPr/>
              </a:pPr>
              <a:r>
                <a:rPr lang="ru-RU" b="1" dirty="0">
                  <a:solidFill>
                    <a:srgbClr val="3A3F5B"/>
                  </a:solidFill>
                  <a:latin typeface="Circe"/>
                </a:rPr>
                <a:t>в профессиональном развитии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861822"/>
              </p:ext>
            </p:extLst>
          </p:nvPr>
        </p:nvGraphicFramePr>
        <p:xfrm>
          <a:off x="360608" y="3241276"/>
          <a:ext cx="11491081" cy="1939671"/>
        </p:xfrm>
        <a:graphic>
          <a:graphicData uri="http://schemas.openxmlformats.org/drawingml/2006/table">
            <a:tbl>
              <a:tblPr firstRow="1" bandRow="1"/>
              <a:tblGrid>
                <a:gridCol w="1149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684"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ru-RU" b="1" dirty="0">
                          <a:solidFill>
                            <a:srgbClr val="3C4058"/>
                          </a:solidFill>
                          <a:latin typeface="Circe"/>
                        </a:rPr>
                        <a:t>Актуальное сопровождение независимой оценки</a:t>
                      </a:r>
                      <a:endParaRPr dirty="0">
                        <a:latin typeface="Circ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84">
                <a:tc>
                  <a:txBody>
                    <a:bodyPr/>
                    <a:lstStyle/>
                    <a:p>
                      <a:pPr indent="539750" algn="just">
                        <a:defRPr/>
                      </a:pPr>
                      <a:r>
                        <a:rPr lang="ru-RU" sz="1800" b="0" i="0" dirty="0">
                          <a:solidFill>
                            <a:srgbClr val="3C4058"/>
                          </a:solidFill>
                          <a:latin typeface="Circe"/>
                          <a:ea typeface="+mn-ea"/>
                          <a:cs typeface="+mn-cs"/>
                        </a:rPr>
                        <a:t>Профессиональный стандарт 01.01 Образование и наука «Педагог (педагогическая деятельность в дошкольном, начальном общем, основном общем, среднем общем образовании) (воспитатель, учитель)»</a:t>
                      </a:r>
                      <a:endParaRPr lang="ru-RU" sz="1800" b="1" dirty="0">
                        <a:solidFill>
                          <a:srgbClr val="3C4058"/>
                        </a:solidFill>
                        <a:latin typeface="Circe"/>
                      </a:endParaRP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684">
                <a:tc>
                  <a:txBody>
                    <a:bodyPr/>
                    <a:lstStyle/>
                    <a:p>
                      <a:pPr indent="0" algn="just">
                        <a:defRPr/>
                      </a:pPr>
                      <a:r>
                        <a:rPr lang="ru-RU" b="1" dirty="0">
                          <a:solidFill>
                            <a:srgbClr val="3C4058"/>
                          </a:solidFill>
                          <a:latin typeface="Circe"/>
                        </a:rPr>
                        <a:t>Планируемое сопровождение независимой оценки</a:t>
                      </a:r>
                      <a:endParaRPr lang="ru-RU" sz="1800" dirty="0">
                        <a:solidFill>
                          <a:srgbClr val="3C4058"/>
                        </a:solidFill>
                        <a:latin typeface="Circe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684">
                <a:tc>
                  <a:txBody>
                    <a:bodyPr/>
                    <a:lstStyle/>
                    <a:p>
                      <a:pPr indent="539750" algn="just">
                        <a:lnSpc>
                          <a:spcPct val="85000"/>
                        </a:lnSpc>
                        <a:defRPr/>
                      </a:pPr>
                      <a:r>
                        <a:rPr lang="ru-RU" sz="1800" b="0" i="0" dirty="0">
                          <a:solidFill>
                            <a:srgbClr val="3C4058"/>
                          </a:solidFill>
                          <a:latin typeface="Circe"/>
                          <a:ea typeface="+mn-ea"/>
                          <a:cs typeface="+mn-cs"/>
                        </a:rPr>
                        <a:t>Профессиональный стандарт 01.011 Образование и наука «Руководитель образовательной организации (управление дошкольной образовательной организацией и  общеобразовательной организацией)»</a:t>
                      </a:r>
                      <a:endParaRPr lang="ru-RU" sz="1800" b="1" dirty="0">
                        <a:solidFill>
                          <a:srgbClr val="3C4058"/>
                        </a:solidFill>
                        <a:latin typeface="Circe"/>
                      </a:endParaRP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 bwMode="auto">
          <a:xfrm>
            <a:off x="1195858" y="5966384"/>
            <a:ext cx="9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E25A51"/>
                </a:solidFill>
                <a:latin typeface="Circe"/>
              </a:rPr>
              <a:t>Свидетельство о квалификации</a:t>
            </a:r>
            <a:endParaRPr lang="ru-RU" sz="2000" b="1" i="0" u="none" strike="noStrike" cap="none" spc="0" dirty="0">
              <a:ln>
                <a:noFill/>
              </a:ln>
              <a:solidFill>
                <a:srgbClr val="E25A51"/>
              </a:solidFill>
              <a:latin typeface="Circ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9100D0-C3A5-4641-82BC-1ED1A0B8577A}"/>
              </a:ext>
            </a:extLst>
          </p:cNvPr>
          <p:cNvSpPr txBox="1"/>
          <p:nvPr/>
        </p:nvSpPr>
        <p:spPr bwMode="auto">
          <a:xfrm>
            <a:off x="1480294" y="188640"/>
            <a:ext cx="8432129" cy="409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Независимая оценка квалификаций педагогов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D4949FCF-4B0C-4F34-A25E-DE239EC3BFDB}"/>
              </a:ext>
            </a:extLst>
          </p:cNvPr>
          <p:cNvGrpSpPr/>
          <p:nvPr/>
        </p:nvGrpSpPr>
        <p:grpSpPr>
          <a:xfrm>
            <a:off x="335360" y="1203352"/>
            <a:ext cx="11516329" cy="1216150"/>
            <a:chOff x="335360" y="1001844"/>
            <a:chExt cx="11516329" cy="1216958"/>
          </a:xfrm>
        </p:grpSpPr>
        <p:sp>
          <p:nvSpPr>
            <p:cNvPr id="16" name="Прямоугольник: скругленные углы 7">
              <a:extLst>
                <a:ext uri="{FF2B5EF4-FFF2-40B4-BE49-F238E27FC236}">
                  <a16:creationId xmlns:a16="http://schemas.microsoft.com/office/drawing/2014/main" id="{CEA8E981-60E6-420A-8BC2-50BDAC8945A7}"/>
                </a:ext>
              </a:extLst>
            </p:cNvPr>
            <p:cNvSpPr/>
            <p:nvPr/>
          </p:nvSpPr>
          <p:spPr bwMode="auto">
            <a:xfrm>
              <a:off x="335360" y="1002651"/>
              <a:ext cx="1548304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ru-RU" b="1" dirty="0">
                  <a:solidFill>
                    <a:srgbClr val="E25A51"/>
                  </a:solidFill>
                  <a:latin typeface="Circe"/>
                </a:rPr>
                <a:t>Цель</a:t>
              </a:r>
              <a:endPara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  <a:ea typeface="+mn-ea"/>
                <a:cs typeface="+mn-cs"/>
              </a:endParaRPr>
            </a:p>
          </p:txBody>
        </p:sp>
        <p:sp>
          <p:nvSpPr>
            <p:cNvPr id="17" name="Стрелка: вправо 8">
              <a:extLst>
                <a:ext uri="{FF2B5EF4-FFF2-40B4-BE49-F238E27FC236}">
                  <a16:creationId xmlns:a16="http://schemas.microsoft.com/office/drawing/2014/main" id="{CA985174-BF72-4AE3-A125-A4D90BEB2E68}"/>
                </a:ext>
              </a:extLst>
            </p:cNvPr>
            <p:cNvSpPr/>
            <p:nvPr/>
          </p:nvSpPr>
          <p:spPr bwMode="auto">
            <a:xfrm>
              <a:off x="2135560" y="1349117"/>
              <a:ext cx="883960" cy="52322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3A4058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Прямоугольник: скругленные углы 9">
              <a:extLst>
                <a:ext uri="{FF2B5EF4-FFF2-40B4-BE49-F238E27FC236}">
                  <a16:creationId xmlns:a16="http://schemas.microsoft.com/office/drawing/2014/main" id="{131D3AF3-3D8A-4570-ACE4-4D45D941C440}"/>
                </a:ext>
              </a:extLst>
            </p:cNvPr>
            <p:cNvSpPr/>
            <p:nvPr/>
          </p:nvSpPr>
          <p:spPr bwMode="auto">
            <a:xfrm>
              <a:off x="3419560" y="1001844"/>
              <a:ext cx="8432129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defRPr/>
              </a:pPr>
              <a:r>
                <a:rPr lang="ru-RU" b="1" dirty="0">
                  <a:solidFill>
                    <a:srgbClr val="3A3F5B"/>
                  </a:solidFill>
                  <a:latin typeface="Circe"/>
                </a:rPr>
                <a:t>Подтверждение соответствия квалификации руководящих и педагогических работников положениям профессионального стандарта или квалификационным требованиям, установленным нормативными актами Российской Федерации</a:t>
              </a:r>
            </a:p>
          </p:txBody>
        </p:sp>
      </p:grpSp>
      <p:sp>
        <p:nvSpPr>
          <p:cNvPr id="20" name="Стрелка: вправо 8">
            <a:extLst>
              <a:ext uri="{FF2B5EF4-FFF2-40B4-BE49-F238E27FC236}">
                <a16:creationId xmlns:a16="http://schemas.microsoft.com/office/drawing/2014/main" id="{83F27647-2D0F-4A01-9A78-A6351FA65E5D}"/>
              </a:ext>
            </a:extLst>
          </p:cNvPr>
          <p:cNvSpPr/>
          <p:nvPr/>
        </p:nvSpPr>
        <p:spPr bwMode="auto">
          <a:xfrm rot="5400000">
            <a:off x="839034" y="5301590"/>
            <a:ext cx="523984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E79A0D84-9E84-4C2B-B32E-DC2B9D78ABA5}"/>
              </a:ext>
            </a:extLst>
          </p:cNvPr>
          <p:cNvSpPr/>
          <p:nvPr/>
        </p:nvSpPr>
        <p:spPr bwMode="auto">
          <a:xfrm rot="5400000">
            <a:off x="834468" y="2535556"/>
            <a:ext cx="533116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551E341-3CFE-43D2-8F19-A451D5134964}"/>
              </a:ext>
            </a:extLst>
          </p:cNvPr>
          <p:cNvSpPr txBox="1"/>
          <p:nvPr/>
        </p:nvSpPr>
        <p:spPr bwMode="auto">
          <a:xfrm>
            <a:off x="1480294" y="148773"/>
            <a:ext cx="8432129" cy="7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>
                <a:solidFill>
                  <a:srgbClr val="E55E54"/>
                </a:solidFill>
                <a:latin typeface="Circe"/>
              </a:rPr>
              <a:t>Оценка профессиональных компетенций педагогических и руководящих работников</a:t>
            </a:r>
          </a:p>
        </p:txBody>
      </p:sp>
      <p:graphicFrame>
        <p:nvGraphicFramePr>
          <p:cNvPr id="5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82031"/>
              </p:ext>
            </p:extLst>
          </p:nvPr>
        </p:nvGraphicFramePr>
        <p:xfrm>
          <a:off x="363296" y="3111016"/>
          <a:ext cx="11491081" cy="2910272"/>
        </p:xfrm>
        <a:graphic>
          <a:graphicData uri="http://schemas.openxmlformats.org/drawingml/2006/table">
            <a:tbl>
              <a:tblPr firstRow="1" bandRow="1"/>
              <a:tblGrid>
                <a:gridCol w="1149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389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1" dirty="0">
                          <a:solidFill>
                            <a:srgbClr val="3C4058"/>
                          </a:solidFill>
                          <a:latin typeface="Circe"/>
                        </a:rPr>
                        <a:t>Процедуры федерального уровня (</a:t>
                      </a:r>
                      <a:r>
                        <a:rPr lang="en-US" sz="1700" b="1" dirty="0">
                          <a:solidFill>
                            <a:srgbClr val="3C4058"/>
                          </a:solidFill>
                          <a:latin typeface="Circe"/>
                        </a:rPr>
                        <a:t>II-IV </a:t>
                      </a:r>
                      <a:r>
                        <a:rPr lang="ru-RU" sz="1700" b="1" dirty="0">
                          <a:solidFill>
                            <a:srgbClr val="3C4058"/>
                          </a:solidFill>
                          <a:latin typeface="Circe"/>
                        </a:rPr>
                        <a:t>кварталы 2022 года)</a:t>
                      </a:r>
                      <a:endParaRPr sz="1700" dirty="0">
                        <a:solidFill>
                          <a:srgbClr val="3C40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53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оценка предметных и методических компетенций педагогических работников с высоким уровнем профессиональных компетенций (май 2022 года)</a:t>
                      </a:r>
                      <a:endParaRPr lang="ru-RU" sz="1700" b="0" i="0" u="none" strike="noStrike" cap="none" spc="0" dirty="0">
                        <a:ln>
                          <a:noFill/>
                        </a:ln>
                        <a:solidFill>
                          <a:srgbClr val="3C4058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53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оценка предметных и методических компетенций педагогических работников по учебным предметам из образовательных организаций, демонстрирующих низкие результаты (сентябрь 2022 года)</a:t>
                      </a:r>
                      <a:endParaRPr lang="ru-RU" sz="1700" b="0" i="0" u="none" strike="noStrike" cap="none" spc="0" dirty="0">
                        <a:ln>
                          <a:noFill/>
                        </a:ln>
                        <a:solidFill>
                          <a:srgbClr val="3C4058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89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1" i="0" u="none" strike="noStrike" cap="none" spc="0" dirty="0">
                          <a:ln>
                            <a:noFill/>
                          </a:ln>
                          <a:solidFill>
                            <a:srgbClr val="3C4058"/>
                          </a:solidFill>
                          <a:latin typeface="Circe"/>
                          <a:ea typeface="+mn-ea"/>
                          <a:cs typeface="+mn-cs"/>
                        </a:rPr>
                        <a:t>Процедуры регионального уровня (</a:t>
                      </a:r>
                      <a:r>
                        <a:rPr lang="en-US" sz="1700" b="1" i="0" u="none" strike="noStrike" cap="none" spc="0" dirty="0">
                          <a:ln>
                            <a:noFill/>
                          </a:ln>
                          <a:solidFill>
                            <a:srgbClr val="3C4058"/>
                          </a:solidFill>
                          <a:latin typeface="Circe"/>
                          <a:ea typeface="+mn-ea"/>
                          <a:cs typeface="+mn-cs"/>
                        </a:rPr>
                        <a:t>I-IV </a:t>
                      </a:r>
                      <a:r>
                        <a:rPr lang="ru-RU" sz="1700" b="1" i="0" u="none" strike="noStrike" cap="none" spc="0" dirty="0">
                          <a:ln>
                            <a:noFill/>
                          </a:ln>
                          <a:solidFill>
                            <a:srgbClr val="3C4058"/>
                          </a:solidFill>
                          <a:latin typeface="Circe"/>
                          <a:ea typeface="+mn-ea"/>
                          <a:cs typeface="+mn-cs"/>
                        </a:rPr>
                        <a:t>кварталы 2022 года)</a:t>
                      </a:r>
                      <a:endParaRPr sz="1700" dirty="0">
                        <a:solidFill>
                          <a:srgbClr val="3C40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531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оценка предметных и методических компетенций педагогических и руководящих работников в целях п</a:t>
                      </a:r>
                      <a:r>
                        <a:rPr lang="ru-RU" sz="1700" dirty="0">
                          <a:solidFill>
                            <a:srgbClr val="3C4058"/>
                          </a:solidFill>
                          <a:latin typeface="Circe"/>
                        </a:rPr>
                        <a:t>остроения индивидуального образовательного маршрута (август-октябрь 2022 года на 2023 год)</a:t>
                      </a:r>
                      <a:endParaRPr lang="ru-RU" sz="1700" b="0" i="0" u="none" strike="noStrike" cap="none" spc="0" dirty="0">
                        <a:ln>
                          <a:noFill/>
                        </a:ln>
                        <a:solidFill>
                          <a:srgbClr val="3C4058"/>
                        </a:solidFill>
                        <a:latin typeface="Circe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389">
                <a:tc>
                  <a:txBody>
                    <a:bodyPr/>
                    <a:lstStyle/>
                    <a:p>
                      <a:pPr indent="0" algn="l">
                        <a:lnSpc>
                          <a:spcPct val="85000"/>
                        </a:lnSpc>
                        <a:defRPr/>
                      </a:pP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оценка профессиональных компетенций молодых специалистов (март 2022 года)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389">
                <a:tc>
                  <a:txBody>
                    <a:bodyPr/>
                    <a:lstStyle/>
                    <a:p>
                      <a:pPr indent="0" algn="just">
                        <a:lnSpc>
                          <a:spcPct val="85000"/>
                        </a:lnSpc>
                        <a:defRPr/>
                      </a:pP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оценка компетенций экспертов</a:t>
                      </a:r>
                      <a:r>
                        <a:rPr lang="en-US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 </a:t>
                      </a:r>
                      <a:r>
                        <a:rPr lang="ru-RU" sz="1700" b="0" dirty="0">
                          <a:solidFill>
                            <a:srgbClr val="3C4058"/>
                          </a:solidFill>
                          <a:latin typeface="Circe"/>
                        </a:rPr>
                        <a:t>по направлениям деятельности регионального экспертного сообщества</a:t>
                      </a:r>
                      <a:endParaRPr sz="1700" dirty="0">
                        <a:solidFill>
                          <a:srgbClr val="3C405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B4CAF8A-D148-4240-9133-58AB6517E4A6}"/>
              </a:ext>
            </a:extLst>
          </p:cNvPr>
          <p:cNvGrpSpPr/>
          <p:nvPr/>
        </p:nvGrpSpPr>
        <p:grpSpPr>
          <a:xfrm>
            <a:off x="335360" y="1203352"/>
            <a:ext cx="11516329" cy="1216150"/>
            <a:chOff x="335360" y="1001844"/>
            <a:chExt cx="11516329" cy="1216958"/>
          </a:xfrm>
        </p:grpSpPr>
        <p:sp>
          <p:nvSpPr>
            <p:cNvPr id="6" name="Прямоугольник: скругленные углы 7"/>
            <p:cNvSpPr/>
            <p:nvPr/>
          </p:nvSpPr>
          <p:spPr bwMode="auto">
            <a:xfrm>
              <a:off x="335360" y="1002651"/>
              <a:ext cx="1548304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ru-RU" b="1" dirty="0">
                  <a:solidFill>
                    <a:srgbClr val="E25A51"/>
                  </a:solidFill>
                  <a:latin typeface="Circe"/>
                </a:rPr>
                <a:t>Цель</a:t>
              </a:r>
              <a:endPara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  <a:ea typeface="+mn-ea"/>
                <a:cs typeface="+mn-cs"/>
              </a:endParaRPr>
            </a:p>
          </p:txBody>
        </p:sp>
        <p:sp>
          <p:nvSpPr>
            <p:cNvPr id="7" name="Стрелка: вправо 8"/>
            <p:cNvSpPr/>
            <p:nvPr/>
          </p:nvSpPr>
          <p:spPr bwMode="auto">
            <a:xfrm>
              <a:off x="2135560" y="1349117"/>
              <a:ext cx="883960" cy="52322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3A4058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ru-RU" sz="18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ик: скругленные углы 9"/>
            <p:cNvSpPr/>
            <p:nvPr/>
          </p:nvSpPr>
          <p:spPr bwMode="auto">
            <a:xfrm>
              <a:off x="3419560" y="1001844"/>
              <a:ext cx="8432129" cy="1216151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>
              <a:solidFill>
                <a:srgbClr val="3A40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defRPr/>
              </a:pPr>
              <a:r>
                <a:rPr lang="ru-RU" b="1" dirty="0">
                  <a:solidFill>
                    <a:srgbClr val="3A3F5B"/>
                  </a:solidFill>
                  <a:latin typeface="Circe"/>
                </a:rPr>
                <a:t>Построение ИОМ для </a:t>
              </a:r>
              <a:r>
                <a:rPr lang="ru-RU" b="1" dirty="0">
                  <a:solidFill>
                    <a:srgbClr val="3C4058"/>
                  </a:solidFill>
                  <a:latin typeface="Circe"/>
                </a:rPr>
                <a:t>педагогических и руководящих работников в соответствии с выявленными профессиональными дефицитами </a:t>
              </a:r>
              <a:r>
                <a:rPr lang="ru-RU" b="1" dirty="0">
                  <a:solidFill>
                    <a:srgbClr val="3A3F5B"/>
                  </a:solidFill>
                  <a:latin typeface="Circe"/>
                </a:rPr>
                <a:t>по результатам оценки, включая обучение по дополнительным профессиональным программам и образовательные события и активности</a:t>
              </a:r>
              <a:endParaRPr lang="ru-RU" b="1" i="0" u="none" strike="noStrike" cap="none" spc="0" dirty="0">
                <a:ln>
                  <a:noFill/>
                </a:ln>
                <a:solidFill>
                  <a:srgbClr val="3A4058"/>
                </a:solidFill>
                <a:latin typeface="Circe"/>
                <a:ea typeface="+mn-ea"/>
                <a:cs typeface="+mn-cs"/>
              </a:endParaRPr>
            </a:p>
          </p:txBody>
        </p:sp>
      </p:grpSp>
      <p:sp>
        <p:nvSpPr>
          <p:cNvPr id="10" name="Стрелка: вправо 8"/>
          <p:cNvSpPr/>
          <p:nvPr/>
        </p:nvSpPr>
        <p:spPr bwMode="auto">
          <a:xfrm rot="5400000">
            <a:off x="847520" y="6071776"/>
            <a:ext cx="523984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911424" y="6212631"/>
            <a:ext cx="923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E25A51"/>
                </a:solidFill>
                <a:latin typeface="Circe"/>
              </a:rPr>
              <a:t>Персонифицированные результаты</a:t>
            </a:r>
            <a:endParaRPr lang="ru-RU" sz="2000" b="1" i="0" u="none" strike="noStrike" cap="none" spc="0" dirty="0">
              <a:ln>
                <a:noFill/>
              </a:ln>
              <a:solidFill>
                <a:srgbClr val="E25A51"/>
              </a:solidFill>
              <a:latin typeface="Circe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0C14659C-989B-44DE-9E10-A00A83DE47C0}"/>
              </a:ext>
            </a:extLst>
          </p:cNvPr>
          <p:cNvSpPr/>
          <p:nvPr/>
        </p:nvSpPr>
        <p:spPr bwMode="auto">
          <a:xfrm rot="5400000">
            <a:off x="834468" y="2535556"/>
            <a:ext cx="533116" cy="5232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A4058"/>
          </a:solidFill>
          <a:ln>
            <a:solidFill>
              <a:srgbClr val="3A40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 spc="0">
              <a:ln>
                <a:noFill/>
              </a:ln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605</Words>
  <Application>Microsoft Office PowerPoint</Application>
  <DocSecurity>0</DocSecurity>
  <PresentationFormat>Широкоэкранный</PresentationFormat>
  <Paragraphs>76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Circe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Галкина Александра Евгеньевна</dc:creator>
  <cp:keywords/>
  <dc:description/>
  <cp:lastModifiedBy>Галкина Александра Евгеньевна</cp:lastModifiedBy>
  <cp:revision>225</cp:revision>
  <dcterms:created xsi:type="dcterms:W3CDTF">2021-02-10T11:53:19Z</dcterms:created>
  <dcterms:modified xsi:type="dcterms:W3CDTF">2021-11-23T03:54:00Z</dcterms:modified>
  <cp:category/>
  <dc:identifier/>
  <cp:contentStatus/>
  <dc:language/>
  <cp:version/>
</cp:coreProperties>
</file>